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56" r:id="rId2"/>
    <p:sldId id="257" r:id="rId3"/>
    <p:sldId id="275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80" r:id="rId14"/>
    <p:sldId id="269" r:id="rId15"/>
    <p:sldId id="272" r:id="rId16"/>
    <p:sldId id="273" r:id="rId17"/>
    <p:sldId id="274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42" autoAdjust="0"/>
    <p:restoredTop sz="94660"/>
  </p:normalViewPr>
  <p:slideViewPr>
    <p:cSldViewPr snapToGrid="0">
      <p:cViewPr varScale="1">
        <p:scale>
          <a:sx n="88" d="100"/>
          <a:sy n="88" d="100"/>
        </p:scale>
        <p:origin x="-51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9E73E13-D82B-404D-BFD0-EA2E0233704D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AA45151-58B1-4F25-AD87-FFE7B71E6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870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3E13-D82B-404D-BFD0-EA2E0233704D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45151-58B1-4F25-AD87-FFE7B71E6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625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3E13-D82B-404D-BFD0-EA2E0233704D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45151-58B1-4F25-AD87-FFE7B71E6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488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3E13-D82B-404D-BFD0-EA2E0233704D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45151-58B1-4F25-AD87-FFE7B71E6616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806683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3E13-D82B-404D-BFD0-EA2E0233704D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45151-58B1-4F25-AD87-FFE7B71E6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5514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3E13-D82B-404D-BFD0-EA2E0233704D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45151-58B1-4F25-AD87-FFE7B71E6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6606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3E13-D82B-404D-BFD0-EA2E0233704D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45151-58B1-4F25-AD87-FFE7B71E6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3792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3E13-D82B-404D-BFD0-EA2E0233704D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45151-58B1-4F25-AD87-FFE7B71E6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2062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3E13-D82B-404D-BFD0-EA2E0233704D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45151-58B1-4F25-AD87-FFE7B71E6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529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3E13-D82B-404D-BFD0-EA2E0233704D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45151-58B1-4F25-AD87-FFE7B71E6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657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3E13-D82B-404D-BFD0-EA2E0233704D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45151-58B1-4F25-AD87-FFE7B71E6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018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3E13-D82B-404D-BFD0-EA2E0233704D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45151-58B1-4F25-AD87-FFE7B71E6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322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3E13-D82B-404D-BFD0-EA2E0233704D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45151-58B1-4F25-AD87-FFE7B71E6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66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3E13-D82B-404D-BFD0-EA2E0233704D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45151-58B1-4F25-AD87-FFE7B71E6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795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3E13-D82B-404D-BFD0-EA2E0233704D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45151-58B1-4F25-AD87-FFE7B71E6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73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3E13-D82B-404D-BFD0-EA2E0233704D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45151-58B1-4F25-AD87-FFE7B71E6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546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3E13-D82B-404D-BFD0-EA2E0233704D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45151-58B1-4F25-AD87-FFE7B71E6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666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73E13-D82B-404D-BFD0-EA2E0233704D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45151-58B1-4F25-AD87-FFE7B71E6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1838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5943" y="0"/>
            <a:ext cx="11756571" cy="587828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000" b="1" dirty="0">
                <a:solidFill>
                  <a:srgbClr val="002060"/>
                </a:solidFill>
              </a:rPr>
              <a:t/>
            </a:r>
            <a:br>
              <a:rPr lang="ru-RU" sz="8000" b="1" dirty="0">
                <a:solidFill>
                  <a:srgbClr val="002060"/>
                </a:solidFill>
              </a:rPr>
            </a:br>
            <a:r>
              <a:rPr lang="ru-RU" sz="8000" b="1" dirty="0" smtClean="0">
                <a:solidFill>
                  <a:srgbClr val="002060"/>
                </a:solidFill>
              </a:rPr>
              <a:t/>
            </a:r>
            <a:br>
              <a:rPr lang="ru-RU" sz="8000" b="1" dirty="0" smtClean="0">
                <a:solidFill>
                  <a:srgbClr val="002060"/>
                </a:solidFill>
              </a:rPr>
            </a:br>
            <a:r>
              <a:rPr lang="ru-RU" sz="8000" b="1" dirty="0">
                <a:solidFill>
                  <a:srgbClr val="002060"/>
                </a:solidFill>
              </a:rPr>
              <a:t/>
            </a:r>
            <a:br>
              <a:rPr lang="ru-RU" sz="8000" b="1" dirty="0">
                <a:solidFill>
                  <a:srgbClr val="002060"/>
                </a:solidFill>
              </a:rPr>
            </a:br>
            <a:r>
              <a:rPr lang="ru-RU" sz="8000" b="1" dirty="0" smtClean="0">
                <a:solidFill>
                  <a:srgbClr val="002060"/>
                </a:solidFill>
              </a:rPr>
              <a:t/>
            </a:r>
            <a:br>
              <a:rPr lang="ru-RU" sz="8000" b="1" dirty="0" smtClean="0">
                <a:solidFill>
                  <a:srgbClr val="002060"/>
                </a:solidFill>
              </a:rPr>
            </a:br>
            <a:r>
              <a:rPr lang="ru-RU" sz="8000" b="1" dirty="0" smtClean="0">
                <a:solidFill>
                  <a:srgbClr val="002060"/>
                </a:solidFill>
              </a:rPr>
              <a:t>«</a:t>
            </a:r>
            <a:r>
              <a:rPr lang="ru-RU" sz="6000" b="1" dirty="0" smtClean="0">
                <a:solidFill>
                  <a:srgbClr val="002060"/>
                </a:solidFill>
              </a:rPr>
              <a:t>Патриотическое </a:t>
            </a:r>
            <a:r>
              <a:rPr lang="ru-RU" sz="6000" b="1" dirty="0" smtClean="0">
                <a:solidFill>
                  <a:srgbClr val="002060"/>
                </a:solidFill>
              </a:rPr>
              <a:t>воспитание дошкольников в детском </a:t>
            </a:r>
            <a:r>
              <a:rPr lang="ru-RU" sz="6000" b="1" dirty="0" smtClean="0">
                <a:solidFill>
                  <a:srgbClr val="002060"/>
                </a:solidFill>
              </a:rPr>
              <a:t>саду»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5" name="Поле 1"/>
          <p:cNvSpPr txBox="1"/>
          <p:nvPr/>
        </p:nvSpPr>
        <p:spPr>
          <a:xfrm>
            <a:off x="3037114" y="1121229"/>
            <a:ext cx="5987142" cy="2123658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indent="180340" algn="ctr">
              <a:spcAft>
                <a:spcPts val="0"/>
              </a:spcAft>
            </a:pPr>
            <a:r>
              <a:rPr lang="ru-RU" sz="4400" b="1" cap="all" dirty="0">
                <a:ln>
                  <a:noFill/>
                </a:ln>
                <a:gradFill>
                  <a:gsLst>
                    <a:gs pos="0">
                      <a:srgbClr val="7293C9"/>
                    </a:gs>
                    <a:gs pos="49000">
                      <a:srgbClr val="4B78BB"/>
                    </a:gs>
                    <a:gs pos="50000">
                      <a:srgbClr val="3268A9"/>
                    </a:gs>
                    <a:gs pos="92000">
                      <a:srgbClr val="2F5C92"/>
                    </a:gs>
                    <a:gs pos="100000">
                      <a:srgbClr val="2E5B90"/>
                    </a:gs>
                  </a:gsLst>
                  <a:lin ang="5400000" scaled="0"/>
                </a:gradFill>
                <a:effectLst>
                  <a:reflection blurRad="12700" stA="50000" endPos="50000" dist="5004" dir="5400000" sy="-100000"/>
                </a:effectLst>
                <a:latin typeface="Times New Roman"/>
                <a:ea typeface="Times New Roman"/>
              </a:rPr>
              <a:t>Прокуратура </a:t>
            </a:r>
            <a:r>
              <a:rPr lang="ru-RU" sz="4400" b="1" cap="all" dirty="0" err="1">
                <a:ln>
                  <a:noFill/>
                </a:ln>
                <a:gradFill>
                  <a:gsLst>
                    <a:gs pos="0">
                      <a:srgbClr val="7293C9"/>
                    </a:gs>
                    <a:gs pos="49000">
                      <a:srgbClr val="4B78BB"/>
                    </a:gs>
                    <a:gs pos="50000">
                      <a:srgbClr val="3268A9"/>
                    </a:gs>
                    <a:gs pos="92000">
                      <a:srgbClr val="2F5C92"/>
                    </a:gs>
                    <a:gs pos="100000">
                      <a:srgbClr val="2E5B90"/>
                    </a:gs>
                  </a:gsLst>
                  <a:lin ang="5400000" scaled="0"/>
                </a:gradFill>
                <a:effectLst>
                  <a:reflection blurRad="12700" stA="50000" endPos="50000" dist="5004" dir="5400000" sy="-100000"/>
                </a:effectLst>
                <a:latin typeface="Times New Roman"/>
                <a:ea typeface="Times New Roman"/>
              </a:rPr>
              <a:t>козульского</a:t>
            </a:r>
            <a:r>
              <a:rPr lang="ru-RU" sz="4400" b="1" cap="all" dirty="0">
                <a:ln>
                  <a:noFill/>
                </a:ln>
                <a:gradFill>
                  <a:gsLst>
                    <a:gs pos="0">
                      <a:srgbClr val="7293C9"/>
                    </a:gs>
                    <a:gs pos="49000">
                      <a:srgbClr val="4B78BB"/>
                    </a:gs>
                    <a:gs pos="50000">
                      <a:srgbClr val="3268A9"/>
                    </a:gs>
                    <a:gs pos="92000">
                      <a:srgbClr val="2F5C92"/>
                    </a:gs>
                    <a:gs pos="100000">
                      <a:srgbClr val="2E5B90"/>
                    </a:gs>
                  </a:gsLst>
                  <a:lin ang="5400000" scaled="0"/>
                </a:gradFill>
                <a:effectLst>
                  <a:reflection blurRad="12700" stA="50000" endPos="50000" dist="5004" dir="5400000" sy="-100000"/>
                </a:effectLst>
                <a:latin typeface="Times New Roman"/>
                <a:ea typeface="Times New Roman"/>
              </a:rPr>
              <a:t> </a:t>
            </a:r>
            <a:r>
              <a:rPr lang="ru-RU" sz="4400" b="1" cap="all" dirty="0" smtClean="0">
                <a:ln>
                  <a:noFill/>
                </a:ln>
                <a:gradFill>
                  <a:gsLst>
                    <a:gs pos="0">
                      <a:srgbClr val="7293C9"/>
                    </a:gs>
                    <a:gs pos="49000">
                      <a:srgbClr val="4B78BB"/>
                    </a:gs>
                    <a:gs pos="50000">
                      <a:srgbClr val="3268A9"/>
                    </a:gs>
                    <a:gs pos="92000">
                      <a:srgbClr val="2F5C92"/>
                    </a:gs>
                    <a:gs pos="100000">
                      <a:srgbClr val="2E5B90"/>
                    </a:gs>
                  </a:gsLst>
                  <a:lin ang="5400000" scaled="0"/>
                </a:gradFill>
                <a:effectLst>
                  <a:reflection blurRad="12700" stA="50000" endPos="50000" dist="5004" dir="5400000" sy="-100000"/>
                </a:effectLst>
                <a:latin typeface="Times New Roman"/>
                <a:ea typeface="Times New Roman"/>
              </a:rPr>
              <a:t>района</a:t>
            </a:r>
            <a:endParaRPr lang="ru-RU" sz="44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6" name="Рисунок 5" descr="http://aur-vesti.ru/media/cache/f2/66/b9/02/89/a8/f266b90289a871ec57e0c3cb65b44cbd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7" t="7534" r="55391" b="6461"/>
          <a:stretch/>
        </p:blipFill>
        <p:spPr bwMode="auto">
          <a:xfrm>
            <a:off x="5388427" y="0"/>
            <a:ext cx="1055913" cy="11317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6018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7818" y="614428"/>
            <a:ext cx="6050695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Широка </a:t>
            </a:r>
            <a:r>
              <a:rPr lang="ru-RU" sz="3200" b="1" dirty="0">
                <a:solidFill>
                  <a:schemeClr val="bg1"/>
                </a:solidFill>
              </a:rPr>
              <a:t>страна моя родная,</a:t>
            </a:r>
          </a:p>
          <a:p>
            <a:r>
              <a:rPr lang="ru-RU" sz="3200" b="1" dirty="0">
                <a:solidFill>
                  <a:schemeClr val="bg1"/>
                </a:solidFill>
              </a:rPr>
              <a:t>Много в ней лесов, полей и рек,</a:t>
            </a:r>
          </a:p>
          <a:p>
            <a:r>
              <a:rPr lang="ru-RU" sz="3200" b="1" dirty="0">
                <a:solidFill>
                  <a:schemeClr val="bg1"/>
                </a:solidFill>
              </a:rPr>
              <a:t>Я другой такой страны не знаю,</a:t>
            </a:r>
          </a:p>
          <a:p>
            <a:r>
              <a:rPr lang="ru-RU" sz="3200" b="1" dirty="0">
                <a:solidFill>
                  <a:schemeClr val="bg1"/>
                </a:solidFill>
              </a:rPr>
              <a:t>Где так вольно дышит человек</a:t>
            </a:r>
            <a:r>
              <a:rPr lang="ru-RU" sz="3200" b="1" dirty="0" smtClean="0">
                <a:solidFill>
                  <a:schemeClr val="bg1"/>
                </a:solidFill>
              </a:rPr>
              <a:t>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52800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Родная страна.</a:t>
            </a:r>
            <a:r>
              <a:rPr lang="ru-RU" sz="3600" dirty="0" smtClean="0"/>
              <a:t> </a:t>
            </a:r>
            <a:endParaRPr lang="ru-RU" sz="2400" dirty="0"/>
          </a:p>
        </p:txBody>
      </p:sp>
      <p:pic>
        <p:nvPicPr>
          <p:cNvPr id="4" name="Picture 6" descr="7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1254" y="2935532"/>
            <a:ext cx="4895057" cy="3672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Creative_Wallpaper_Flag_and_National_Emblem_of_Russia_018578_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1633" y="242617"/>
            <a:ext cx="4392667" cy="311018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80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4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4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4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4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4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4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9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4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76944" y="0"/>
            <a:ext cx="110925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>
                <a:solidFill>
                  <a:schemeClr val="bg2">
                    <a:lumMod val="75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Музеи </a:t>
            </a:r>
            <a:r>
              <a:rPr lang="ru-RU" sz="3600" b="1" dirty="0" smtClean="0">
                <a:solidFill>
                  <a:schemeClr val="bg2">
                    <a:lumMod val="75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«Боевой Славы</a:t>
            </a:r>
            <a:r>
              <a:rPr lang="ru-RU" sz="3600" b="1" dirty="0" smtClean="0">
                <a:solidFill>
                  <a:schemeClr val="bg2">
                    <a:lumMod val="75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» Козульского района.</a:t>
            </a:r>
            <a:endParaRPr lang="ru-RU" sz="3600" b="1" dirty="0"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122" name="Picture 2" descr="https://i.ytimg.com/vi/DVVwmQYB9h8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000" y="3233056"/>
            <a:ext cx="6308875" cy="3548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schadscool.narod.ru/images/p13_pict00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437" y="720793"/>
            <a:ext cx="3154438" cy="251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turkaschool.ru/images/events/2017/school-museum/school-museum-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44" y="4023267"/>
            <a:ext cx="4904056" cy="275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13" descr="I:\9827447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44" y="566161"/>
            <a:ext cx="4909981" cy="3682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5" name="Picture 15" descr="http://museumkoz1.ucoz.ru/_nw/0/s1841424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000" y="646331"/>
            <a:ext cx="3154435" cy="258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33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5808" y="278407"/>
            <a:ext cx="508023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4000" b="1" i="1" dirty="0" smtClean="0">
                <a:solidFill>
                  <a:srgbClr val="0070C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«Никто не забыт- </a:t>
            </a:r>
          </a:p>
          <a:p>
            <a:pPr algn="just"/>
            <a:r>
              <a:rPr lang="ru-RU" sz="4000" b="1" i="1" dirty="0" smtClean="0">
                <a:solidFill>
                  <a:srgbClr val="0070C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ничто не забыто</a:t>
            </a:r>
            <a:r>
              <a:rPr lang="ru-RU" sz="3600" b="1" i="1" dirty="0" smtClean="0">
                <a:solidFill>
                  <a:srgbClr val="0070C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»</a:t>
            </a:r>
            <a:r>
              <a:rPr lang="ru-RU" sz="3600" b="1" dirty="0" smtClean="0">
                <a:solidFill>
                  <a:srgbClr val="0070C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.</a:t>
            </a:r>
            <a:endParaRPr lang="ru-RU" sz="48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9" descr="IMG_076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8547" y="278407"/>
            <a:ext cx="4535445" cy="604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IMG_077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1928" y="1805214"/>
            <a:ext cx="6287999" cy="4716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35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5943" y="0"/>
            <a:ext cx="1184365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dirty="0" smtClean="0">
                <a:solidFill>
                  <a:schemeClr val="bg2">
                    <a:lumMod val="75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«Никто не забыт - ничто не забыто</a:t>
            </a:r>
            <a:r>
              <a:rPr lang="ru-RU" sz="4800" b="1" i="1" dirty="0" smtClean="0">
                <a:solidFill>
                  <a:schemeClr val="bg2">
                    <a:lumMod val="75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»</a:t>
            </a:r>
            <a:r>
              <a:rPr lang="ru-RU" sz="4800" b="1" dirty="0" smtClean="0">
                <a:solidFill>
                  <a:schemeClr val="bg2">
                    <a:lumMod val="75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.</a:t>
            </a:r>
            <a:endParaRPr lang="ru-RU" sz="6600" b="1" dirty="0"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3092" y="877163"/>
            <a:ext cx="3236137" cy="24271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48" name="Picture 4" descr="http://museumkoz1.ucoz.ru/_nw/0/s512603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72" y="1128999"/>
            <a:ext cx="3516086" cy="2637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blrsh1.ucoz.net/_ph/1/7349809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197" y="3555373"/>
            <a:ext cx="4439069" cy="332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blrsh1.ucoz.net/_ph/1/26153775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40" y="3874921"/>
            <a:ext cx="3977438" cy="298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C:\Users\Ws_1713\Downloads\11-03-2019_16-36-41\651fe024-5779-49d2-ba45-32189bdf344f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794" y="2238103"/>
            <a:ext cx="3445403" cy="459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36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24185" y="0"/>
            <a:ext cx="57967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4800" b="1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Родная культура.</a:t>
            </a:r>
            <a:endParaRPr lang="ru-RU" sz="66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0696" y="823794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«Нет земли краше,</a:t>
            </a:r>
            <a:endParaRPr lang="ru-RU" sz="4000" b="1" dirty="0" smtClean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чем Родина наша!»</a:t>
            </a:r>
            <a:endParaRPr lang="ru-RU" sz="4000" b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170" name="Picture 2" descr="http://blacschool2.ucoz.ru/_ph/9/1933653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297" y="1164771"/>
            <a:ext cx="3426647" cy="256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Ws_1713\Downloads\11-03-2019_16-36-41\910857ab-08d4-41c4-84a4-30214cb6f28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185" y="2996973"/>
            <a:ext cx="4939392" cy="370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Ws_1713\Downloads\11-03-2019_16-36-41\0c8cdb33-c6a7-48e0-8d49-e2775af5d9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1" y="1164771"/>
            <a:ext cx="3426647" cy="256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841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0" y="0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«Охранять природу – значит охранять </a:t>
            </a:r>
          </a:p>
          <a:p>
            <a:pPr algn="r"/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Родину».</a:t>
            </a:r>
          </a:p>
          <a:p>
            <a:pPr algn="r"/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(М. Пришвин)</a:t>
            </a:r>
            <a:endParaRPr lang="ru-RU" sz="4400" b="1" dirty="0">
              <a:solidFill>
                <a:schemeClr val="bg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3410" y="0"/>
            <a:ext cx="4752000" cy="3564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26661">
            <a:off x="334705" y="3050715"/>
            <a:ext cx="4752000" cy="3564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13359">
            <a:off x="7079053" y="3050716"/>
            <a:ext cx="4752000" cy="3564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4482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0"/>
                            </p:stCondLst>
                            <p:childTnLst>
                              <p:par>
                                <p:cTn id="56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4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4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9000"/>
                            </p:stCondLst>
                            <p:childTnLst>
                              <p:par>
                                <p:cTn id="61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4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4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3000"/>
                            </p:stCondLst>
                            <p:childTnLst>
                              <p:par>
                                <p:cTn id="66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4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4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76723" y="0"/>
            <a:ext cx="869981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6600" b="1" dirty="0" smtClean="0">
                <a:solidFill>
                  <a:schemeClr val="bg2">
                    <a:lumMod val="75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Моя малая Родина.</a:t>
            </a:r>
            <a:endParaRPr lang="ru-RU" sz="8800" b="1" dirty="0"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3660" y="846739"/>
            <a:ext cx="1162594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Дети – будущее нашей Родины, им беречь и </a:t>
            </a:r>
          </a:p>
          <a:p>
            <a:pPr algn="ctr"/>
            <a:r>
              <a:rPr lang="ru-RU" sz="2800" b="1" i="1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охранять ее просторы, ее красоты, ее </a:t>
            </a:r>
          </a:p>
          <a:p>
            <a:pPr algn="ctr"/>
            <a:r>
              <a:rPr lang="ru-RU" sz="2800" b="1" i="1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богатства.</a:t>
            </a:r>
            <a:endParaRPr lang="ru-RU" sz="28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32857" y="2231734"/>
            <a:ext cx="9535886" cy="462626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144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4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4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4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4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46416" y="0"/>
            <a:ext cx="950055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Взаимосвязь с родителями</a:t>
            </a:r>
            <a:endParaRPr lang="ru-RU" sz="60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4170" y="1015663"/>
            <a:ext cx="118654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Формирование патриотических чувств проходит эффективнее, если детский сад устанавливает тесную </a:t>
            </a:r>
            <a:r>
              <a:rPr lang="ru-RU" altLang="ru-RU" sz="2400" b="1" i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связь с семьёй. </a:t>
            </a:r>
            <a:r>
              <a:rPr lang="ru-RU" altLang="ru-RU" sz="24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Детский сад в своей работе с семьёй должен опираться на родителей как на равноправных участников формирования детской личности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1386" y="2538000"/>
            <a:ext cx="5760000" cy="43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8152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9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9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70856" y="566057"/>
            <a:ext cx="1110342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«Любовь к родному краю, родной культуре, родной речи начинается с малого – с любви к своей семье, к своему жилищу, к своему детскому саду. Постепенно расширяясь, эта любовь переходит в любовь к Родине, её истории, прошлому и настоящему, ко всему человечеству» </a:t>
            </a:r>
            <a:endParaRPr lang="ru-RU" sz="4000" dirty="0">
              <a:solidFill>
                <a:schemeClr val="bg1"/>
              </a:solidFill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ru-RU" sz="4000" dirty="0" smtClean="0">
                <a:solidFill>
                  <a:schemeClr val="bg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       </a:t>
            </a:r>
          </a:p>
          <a:p>
            <a:pPr algn="ctr"/>
            <a:r>
              <a:rPr lang="ru-RU" sz="4000" dirty="0">
                <a:solidFill>
                  <a:schemeClr val="bg1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ru-RU" sz="4000" dirty="0" smtClean="0">
                <a:solidFill>
                  <a:schemeClr val="bg1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                                  </a:t>
            </a:r>
            <a:r>
              <a:rPr lang="ru-RU" sz="4000" dirty="0" err="1" smtClean="0">
                <a:solidFill>
                  <a:schemeClr val="bg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Д.С.Лихачёв</a:t>
            </a:r>
            <a:endParaRPr lang="ru-RU" sz="5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38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52399"/>
            <a:ext cx="12017828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400" b="1" dirty="0" smtClean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С чего начинается Родина?</a:t>
            </a:r>
            <a:br>
              <a:rPr lang="ru-RU" altLang="ru-RU" sz="4400" b="1" dirty="0" smtClean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</a:br>
            <a:r>
              <a:rPr lang="ru-RU" altLang="ru-RU" sz="28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Чувство Родины... Оно начинается </a:t>
            </a:r>
            <a:r>
              <a:rPr lang="ru-RU" altLang="ru-RU" sz="28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altLang="ru-RU" sz="28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с отношения к семье, к самым близким людям — к матери, отцу, бабушке, дедушке. Это корни, связывающие </a:t>
            </a:r>
            <a:r>
              <a:rPr lang="ru-RU" altLang="ru-RU" sz="28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с </a:t>
            </a:r>
            <a:r>
              <a:rPr lang="ru-RU" altLang="ru-RU" sz="28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родным домом и ближайшим окружением.</a:t>
            </a:r>
            <a:br>
              <a:rPr lang="ru-RU" altLang="ru-RU" sz="28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3" name="Picture 15" descr="ри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914" y="2186703"/>
            <a:ext cx="740228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81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9086" y="0"/>
            <a:ext cx="78594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Чувство Родины…</a:t>
            </a:r>
            <a:endParaRPr lang="ru-RU" sz="72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3970" y="923330"/>
            <a:ext cx="113429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Родина – это </a:t>
            </a:r>
            <a:r>
              <a:rPr lang="ru-RU" sz="2800" b="1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населенный пункт, </a:t>
            </a:r>
            <a:r>
              <a:rPr lang="ru-RU" sz="2800" b="1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в котором живет человек, и улица, на которой стоит его дом, и деревце под окном, и пение птички: все это Родина. </a:t>
            </a:r>
            <a:endParaRPr lang="ru-RU" sz="28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92632">
            <a:off x="284585" y="2498768"/>
            <a:ext cx="4896000" cy="3672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61225">
            <a:off x="6055292" y="2143479"/>
            <a:ext cx="5904000" cy="4428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74972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2601" y="0"/>
            <a:ext cx="90351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Родная семья.</a:t>
            </a:r>
            <a:endParaRPr lang="ru-RU" sz="66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045029" y="830997"/>
            <a:ext cx="1045028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Мир 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>
                <a:solidFill>
                  <a:schemeClr val="bg1"/>
                </a:solidFill>
              </a:rPr>
              <a:t>начинается с </a:t>
            </a:r>
            <a:r>
              <a:rPr lang="ru-RU" sz="4000" b="1" dirty="0" smtClean="0">
                <a:solidFill>
                  <a:schemeClr val="bg1"/>
                </a:solidFill>
              </a:rPr>
              <a:t>семьи</a:t>
            </a:r>
            <a:r>
              <a:rPr lang="ru-RU" sz="4000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384165">
            <a:off x="7527744" y="1483881"/>
            <a:ext cx="3967571" cy="5292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50286">
            <a:off x="775380" y="1935162"/>
            <a:ext cx="5851525" cy="43894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7836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000"/>
                            </p:stCondLst>
                            <p:childTnLst>
                              <p:par>
                                <p:cTn id="1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65825" y="0"/>
            <a:ext cx="9387392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66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Родные просторы</a:t>
            </a:r>
            <a:endParaRPr kumimoji="0" lang="ru-RU" altLang="ru-RU" sz="16600" b="1" i="1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1258" y="1107996"/>
            <a:ext cx="109965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Любовь к Родине начинается с чувства любви к </a:t>
            </a:r>
            <a:r>
              <a:rPr lang="ru-RU" sz="2800" b="1" i="1" dirty="0" smtClean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своему поселку, району в котором ты живешь</a:t>
            </a:r>
            <a:endParaRPr lang="ru-RU" sz="4000" b="1" i="1" dirty="0">
              <a:solidFill>
                <a:srgbClr val="002060"/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2050" name="Picture 2" descr="I:\03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59"/>
          <a:stretch/>
        </p:blipFill>
        <p:spPr bwMode="auto">
          <a:xfrm>
            <a:off x="3048000" y="2000250"/>
            <a:ext cx="6476999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23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82518" y="0"/>
            <a:ext cx="122264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4800" b="1" dirty="0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Козульский район</a:t>
            </a:r>
            <a:r>
              <a:rPr lang="ru-RU" sz="4800" b="1" dirty="0" smtClean="0">
                <a:solidFill>
                  <a:schemeClr val="bg2">
                    <a:lumMod val="75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ru-RU" sz="4800" b="1" dirty="0" smtClean="0">
                <a:solidFill>
                  <a:schemeClr val="bg2">
                    <a:lumMod val="75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– частица Родины</a:t>
            </a:r>
            <a:r>
              <a:rPr lang="ru-RU" sz="4400" b="1" dirty="0" smtClean="0">
                <a:solidFill>
                  <a:schemeClr val="bg2">
                    <a:lumMod val="75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.</a:t>
            </a:r>
            <a:endParaRPr lang="ru-RU" sz="6000" b="1" dirty="0"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74" name="Picture 2" descr="http://naenisee.ru/files/regions/kozulskiy/hea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38" y="866864"/>
            <a:ext cx="11267355" cy="2177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my.krskstate.ru/upload/iblock/912/kozulk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36" y="3160379"/>
            <a:ext cx="3354614" cy="300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naenisee.ru/image/large/photos/region/42/0d88f2b5c7c789da31e9aabb391af1e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2252" y="3419301"/>
            <a:ext cx="3701141" cy="292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region24.net/map/koz01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835" y="3109906"/>
            <a:ext cx="2329535" cy="3748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88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0242" y="0"/>
            <a:ext cx="628409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Родная природа.</a:t>
            </a:r>
            <a:endParaRPr lang="ru-RU" sz="72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36752" y="776710"/>
            <a:ext cx="57110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Эту истину знаю от роду.</a:t>
            </a:r>
            <a:endParaRPr lang="ru-RU" sz="36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И её никогда не таю:</a:t>
            </a:r>
            <a:endParaRPr lang="ru-RU" sz="36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Кто не любит родную природу,</a:t>
            </a:r>
            <a:endParaRPr lang="ru-RU" sz="36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Тот не любит Отчизну свою.</a:t>
            </a:r>
            <a:endParaRPr lang="ru-RU" sz="3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6" descr="http://naenisee.ru/image/large/photos/region/42/c46e6b80a3add26a4fc6514f234bd5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069770"/>
            <a:ext cx="4674192" cy="378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azimut-24.ru/images/recomend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192" y="3835645"/>
            <a:ext cx="7517808" cy="3022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naenisee.ru/files/areas/7ef17674ffad6ebf98144da3aac7d80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572" y="0"/>
            <a:ext cx="5007428" cy="383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53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4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4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9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4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4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0"/>
                            </p:stCondLst>
                            <p:childTnLst>
                              <p:par>
                                <p:cTn id="2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4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4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6940" y="249630"/>
            <a:ext cx="5415265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3600" b="1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Любить свой </a:t>
            </a:r>
            <a:r>
              <a:rPr lang="ru-RU" sz="3600" b="1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поселок</a:t>
            </a:r>
            <a:endParaRPr lang="ru-RU" sz="3600" b="1" dirty="0" smtClean="0">
              <a:solidFill>
                <a:srgbClr val="00206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ru-RU" sz="3600" b="1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– значит и любить </a:t>
            </a:r>
          </a:p>
          <a:p>
            <a:pPr algn="just"/>
            <a:r>
              <a:rPr lang="ru-RU" sz="3600" b="1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   природу в нем.</a:t>
            </a:r>
            <a:endParaRPr lang="ru-RU" sz="48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8" descr="IMG_062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6797" y="3339556"/>
            <a:ext cx="4318550" cy="3240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IMG_031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33118">
            <a:off x="7290011" y="670005"/>
            <a:ext cx="4319291" cy="3240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IMG_017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0944186">
            <a:off x="480665" y="2384066"/>
            <a:ext cx="4319292" cy="3240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12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2655</TotalTime>
  <Words>310</Words>
  <Application>Microsoft Office PowerPoint</Application>
  <PresentationFormat>Произвольный</PresentationFormat>
  <Paragraphs>42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Контур</vt:lpstr>
      <vt:lpstr>    «Патриотическое воспитание дошкольников в детском саду»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Патриотическое воспитание в детском саду</dc:title>
  <dc:creator>Microsoft Office</dc:creator>
  <cp:lastModifiedBy>Ws_1713</cp:lastModifiedBy>
  <cp:revision>105</cp:revision>
  <dcterms:created xsi:type="dcterms:W3CDTF">2015-11-21T18:55:35Z</dcterms:created>
  <dcterms:modified xsi:type="dcterms:W3CDTF">2019-03-11T13:48:50Z</dcterms:modified>
</cp:coreProperties>
</file>